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7" r:id="rId4"/>
    <p:sldId id="268" r:id="rId5"/>
    <p:sldId id="258" r:id="rId6"/>
    <p:sldId id="271" r:id="rId7"/>
    <p:sldId id="262" r:id="rId8"/>
    <p:sldId id="273" r:id="rId9"/>
    <p:sldId id="274" r:id="rId10"/>
    <p:sldId id="275" r:id="rId11"/>
    <p:sldId id="281" r:id="rId12"/>
    <p:sldId id="276" r:id="rId13"/>
    <p:sldId id="277" r:id="rId14"/>
    <p:sldId id="278" r:id="rId15"/>
    <p:sldId id="280" r:id="rId16"/>
    <p:sldId id="265" r:id="rId17"/>
  </p:sldIdLst>
  <p:sldSz cx="18288000" cy="10287000"/>
  <p:notesSz cx="6858000" cy="9144000"/>
  <p:embeddedFontLst>
    <p:embeddedFont>
      <p:font typeface="Lato" panose="020F0502020204030203" pitchFamily="34" charset="0"/>
      <p:regular r:id="rId18"/>
      <p:bold r:id="rId19"/>
      <p:italic r:id="rId20"/>
      <p:boldItalic r:id="rId21"/>
    </p:embeddedFont>
    <p:embeddedFont>
      <p:font typeface="Roboto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warcoder/rose-leaves-disease-detection"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Freeform 3"/>
          <p:cNvSpPr/>
          <p:nvPr/>
        </p:nvSpPr>
        <p:spPr>
          <a:xfrm>
            <a:off x="5029200"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0"/>
            </a:blip>
            <a:stretch>
              <a:fillRect l="-40702" r="-40702"/>
            </a:stretch>
          </a:blipFill>
        </p:spPr>
        <p:txBody>
          <a:bodyPr/>
          <a:lstStyle/>
          <a:p>
            <a:endParaRPr lang="en-US" dirty="0"/>
          </a:p>
        </p:txBody>
      </p:sp>
      <p:sp>
        <p:nvSpPr>
          <p:cNvPr id="4" name="Freeform 4"/>
          <p:cNvSpPr/>
          <p:nvPr/>
        </p:nvSpPr>
        <p:spPr>
          <a:xfrm>
            <a:off x="1505950" y="2138759"/>
            <a:ext cx="15276099" cy="6969280"/>
          </a:xfrm>
          <a:custGeom>
            <a:avLst/>
            <a:gdLst/>
            <a:ahLst/>
            <a:cxnLst/>
            <a:rect l="l" t="t" r="r" b="b"/>
            <a:pathLst>
              <a:path w="15276099" h="6969280">
                <a:moveTo>
                  <a:pt x="0" y="0"/>
                </a:moveTo>
                <a:lnTo>
                  <a:pt x="15276100" y="0"/>
                </a:lnTo>
                <a:lnTo>
                  <a:pt x="15276100" y="6969280"/>
                </a:lnTo>
                <a:lnTo>
                  <a:pt x="0" y="6969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780076" y="2576012"/>
            <a:ext cx="12727849" cy="1179554"/>
          </a:xfrm>
          <a:prstGeom prst="rect">
            <a:avLst/>
          </a:prstGeom>
        </p:spPr>
        <p:txBody>
          <a:bodyPr wrap="square" lIns="0" tIns="0" rIns="0" bIns="0" rtlCol="0" anchor="t">
            <a:spAutoFit/>
          </a:bodyPr>
          <a:lstStyle/>
          <a:p>
            <a:pPr>
              <a:lnSpc>
                <a:spcPts val="9800"/>
              </a:lnSpc>
            </a:pPr>
            <a:r>
              <a:rPr lang="en-US" sz="7000" spc="343" dirty="0">
                <a:solidFill>
                  <a:srgbClr val="FFFFFF"/>
                </a:solidFill>
                <a:latin typeface="+mj-lt"/>
              </a:rPr>
              <a:t>Rose Leaf Disease Detection</a:t>
            </a:r>
          </a:p>
        </p:txBody>
      </p:sp>
      <p:sp>
        <p:nvSpPr>
          <p:cNvPr id="6" name="TextBox 6"/>
          <p:cNvSpPr txBox="1"/>
          <p:nvPr/>
        </p:nvSpPr>
        <p:spPr>
          <a:xfrm>
            <a:off x="6461972" y="3930660"/>
            <a:ext cx="6343188" cy="1179554"/>
          </a:xfrm>
          <a:prstGeom prst="rect">
            <a:avLst/>
          </a:prstGeom>
        </p:spPr>
        <p:txBody>
          <a:bodyPr lIns="0" tIns="0" rIns="0" bIns="0" rtlCol="0" anchor="t">
            <a:spAutoFit/>
          </a:bodyPr>
          <a:lstStyle/>
          <a:p>
            <a:pPr>
              <a:lnSpc>
                <a:spcPts val="9800"/>
              </a:lnSpc>
            </a:pPr>
            <a:endParaRPr lang="en-US" sz="7000" spc="343" dirty="0">
              <a:solidFill>
                <a:srgbClr val="00F6DC"/>
              </a:solidFill>
              <a:latin typeface="+mj-lt"/>
            </a:endParaRPr>
          </a:p>
        </p:txBody>
      </p:sp>
      <p:sp>
        <p:nvSpPr>
          <p:cNvPr id="7" name="TextBox 7"/>
          <p:cNvSpPr txBox="1"/>
          <p:nvPr/>
        </p:nvSpPr>
        <p:spPr>
          <a:xfrm>
            <a:off x="9144000" y="5975824"/>
            <a:ext cx="6124070" cy="1005194"/>
          </a:xfrm>
          <a:prstGeom prst="rect">
            <a:avLst/>
          </a:prstGeom>
        </p:spPr>
        <p:txBody>
          <a:bodyPr lIns="0" tIns="0" rIns="0" bIns="0" rtlCol="0" anchor="t">
            <a:spAutoFit/>
          </a:bodyPr>
          <a:lstStyle/>
          <a:p>
            <a:pPr>
              <a:lnSpc>
                <a:spcPts val="8120"/>
              </a:lnSpc>
            </a:pPr>
            <a:r>
              <a:rPr lang="en-US" sz="5800" spc="284" dirty="0">
                <a:solidFill>
                  <a:srgbClr val="FFFFFF"/>
                </a:solidFill>
                <a:latin typeface="+mj-lt"/>
              </a:rPr>
              <a:t>Proposed By</a:t>
            </a:r>
            <a:r>
              <a:rPr lang="en-US" sz="5800" spc="284" dirty="0">
                <a:solidFill>
                  <a:srgbClr val="FFFFFF"/>
                </a:solidFill>
                <a:latin typeface="Roboto Bold"/>
              </a:rPr>
              <a:t>:</a:t>
            </a:r>
          </a:p>
        </p:txBody>
      </p:sp>
      <p:sp>
        <p:nvSpPr>
          <p:cNvPr id="8" name="TextBox 8"/>
          <p:cNvSpPr txBox="1"/>
          <p:nvPr/>
        </p:nvSpPr>
        <p:spPr>
          <a:xfrm>
            <a:off x="9144000" y="6876244"/>
            <a:ext cx="7689708" cy="2637902"/>
          </a:xfrm>
          <a:prstGeom prst="rect">
            <a:avLst/>
          </a:prstGeom>
        </p:spPr>
        <p:txBody>
          <a:bodyPr lIns="0" tIns="0" rIns="0" bIns="0" rtlCol="0" anchor="t">
            <a:spAutoFit/>
          </a:bodyPr>
          <a:lstStyle/>
          <a:p>
            <a:pPr marL="914400" indent="-914400">
              <a:lnSpc>
                <a:spcPts val="7000"/>
              </a:lnSpc>
              <a:buFontTx/>
              <a:buAutoNum type="arabicPeriod"/>
            </a:pPr>
            <a:r>
              <a:rPr lang="en-US" sz="5000" spc="245" dirty="0">
                <a:solidFill>
                  <a:srgbClr val="FFFFFF"/>
                </a:solidFill>
                <a:latin typeface="+mj-lt"/>
              </a:rPr>
              <a:t>Tasnia Sharmin</a:t>
            </a:r>
          </a:p>
          <a:p>
            <a:pPr marL="914400" indent="-914400">
              <a:lnSpc>
                <a:spcPts val="7000"/>
              </a:lnSpc>
              <a:buAutoNum type="arabicPeriod"/>
            </a:pPr>
            <a:r>
              <a:rPr lang="en-US" sz="5000" spc="245" dirty="0">
                <a:solidFill>
                  <a:srgbClr val="FFFFFF"/>
                </a:solidFill>
                <a:latin typeface="+mj-lt"/>
              </a:rPr>
              <a:t>Mounika Davuluri</a:t>
            </a:r>
          </a:p>
          <a:p>
            <a:pPr>
              <a:lnSpc>
                <a:spcPts val="7000"/>
              </a:lnSpc>
            </a:pPr>
            <a:endParaRPr lang="en-US" sz="5000" spc="245" dirty="0">
              <a:solidFill>
                <a:srgbClr val="FFFFFF"/>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018C-3632-8FB3-D6CA-74B81F568393}"/>
              </a:ext>
            </a:extLst>
          </p:cNvPr>
          <p:cNvSpPr>
            <a:spLocks noGrp="1"/>
          </p:cNvSpPr>
          <p:nvPr>
            <p:ph type="title"/>
          </p:nvPr>
        </p:nvSpPr>
        <p:spPr>
          <a:xfrm>
            <a:off x="457200" y="274638"/>
            <a:ext cx="17602200" cy="1906984"/>
          </a:xfrm>
        </p:spPr>
        <p:txBody>
          <a:bodyPr>
            <a:normAutofit/>
          </a:bodyPr>
          <a:lstStyle/>
          <a:p>
            <a:pPr algn="l"/>
            <a:r>
              <a:rPr lang="en-US" sz="6000" b="1" dirty="0">
                <a:solidFill>
                  <a:schemeClr val="accent6"/>
                </a:solidFill>
              </a:rPr>
              <a:t>Graphical Representation of Data:</a:t>
            </a:r>
          </a:p>
        </p:txBody>
      </p:sp>
      <p:pic>
        <p:nvPicPr>
          <p:cNvPr id="5" name="Content Placeholder 4" descr="A diagram of a number of red squares">
            <a:extLst>
              <a:ext uri="{FF2B5EF4-FFF2-40B4-BE49-F238E27FC236}">
                <a16:creationId xmlns:a16="http://schemas.microsoft.com/office/drawing/2014/main" id="{3E5F4381-BFC5-FD98-EB49-78989F1C77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933700"/>
            <a:ext cx="8839200" cy="5618956"/>
          </a:xfrm>
        </p:spPr>
      </p:pic>
      <p:pic>
        <p:nvPicPr>
          <p:cNvPr id="4" name="Picture 3" descr="A green rectangular object with white text&#10;&#10;Description automatically generated">
            <a:extLst>
              <a:ext uri="{FF2B5EF4-FFF2-40B4-BE49-F238E27FC236}">
                <a16:creationId xmlns:a16="http://schemas.microsoft.com/office/drawing/2014/main" id="{9F16C0A1-693A-F874-7A2D-286080962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933700"/>
            <a:ext cx="8686800" cy="5618956"/>
          </a:xfrm>
          <a:prstGeom prst="rect">
            <a:avLst/>
          </a:prstGeom>
        </p:spPr>
      </p:pic>
    </p:spTree>
    <p:extLst>
      <p:ext uri="{BB962C8B-B14F-4D97-AF65-F5344CB8AC3E}">
        <p14:creationId xmlns:p14="http://schemas.microsoft.com/office/powerpoint/2010/main" val="148422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BB57-C8B7-00D7-460D-D79D043A9BBD}"/>
              </a:ext>
            </a:extLst>
          </p:cNvPr>
          <p:cNvSpPr>
            <a:spLocks noGrp="1"/>
          </p:cNvSpPr>
          <p:nvPr>
            <p:ph type="title"/>
          </p:nvPr>
        </p:nvSpPr>
        <p:spPr/>
        <p:txBody>
          <a:bodyPr/>
          <a:lstStyle/>
          <a:p>
            <a:r>
              <a:rPr lang="en-US" b="1" dirty="0">
                <a:solidFill>
                  <a:schemeClr val="accent6"/>
                </a:solidFill>
              </a:rPr>
              <a:t>Split into Train, Test and Validation</a:t>
            </a:r>
            <a:endParaRPr lang="en-US" dirty="0"/>
          </a:p>
        </p:txBody>
      </p:sp>
      <p:pic>
        <p:nvPicPr>
          <p:cNvPr id="5" name="Content Placeholder 4" descr="A graph with different colored squares&#10;&#10;Description automatically generated">
            <a:extLst>
              <a:ext uri="{FF2B5EF4-FFF2-40B4-BE49-F238E27FC236}">
                <a16:creationId xmlns:a16="http://schemas.microsoft.com/office/drawing/2014/main" id="{9369653C-6111-DD20-B6A1-47ADB2FE4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095500"/>
            <a:ext cx="13335000" cy="6781800"/>
          </a:xfrm>
        </p:spPr>
      </p:pic>
    </p:spTree>
    <p:extLst>
      <p:ext uri="{BB962C8B-B14F-4D97-AF65-F5344CB8AC3E}">
        <p14:creationId xmlns:p14="http://schemas.microsoft.com/office/powerpoint/2010/main" val="255342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5893-1929-796C-D75A-FA541957EB40}"/>
              </a:ext>
            </a:extLst>
          </p:cNvPr>
          <p:cNvSpPr>
            <a:spLocks noGrp="1"/>
          </p:cNvSpPr>
          <p:nvPr>
            <p:ph type="title"/>
          </p:nvPr>
        </p:nvSpPr>
        <p:spPr>
          <a:xfrm>
            <a:off x="457200" y="274638"/>
            <a:ext cx="17449800" cy="1143000"/>
          </a:xfrm>
        </p:spPr>
        <p:txBody>
          <a:bodyPr>
            <a:normAutofit/>
          </a:bodyPr>
          <a:lstStyle/>
          <a:p>
            <a:r>
              <a:rPr lang="en-US" sz="6000" b="1" dirty="0">
                <a:solidFill>
                  <a:schemeClr val="accent6"/>
                </a:solidFill>
              </a:rPr>
              <a:t>ResNet50 Model </a:t>
            </a:r>
            <a:r>
              <a:rPr lang="en-US" sz="6000" b="1" dirty="0"/>
              <a:t>VS</a:t>
            </a:r>
            <a:r>
              <a:rPr lang="en-US" sz="6000" b="1" dirty="0">
                <a:solidFill>
                  <a:schemeClr val="accent6"/>
                </a:solidFill>
              </a:rPr>
              <a:t> VGG16</a:t>
            </a:r>
          </a:p>
        </p:txBody>
      </p:sp>
      <p:pic>
        <p:nvPicPr>
          <p:cNvPr id="7" name="Content Placeholder 6" descr="A graph of a line graph&#10;&#10;Description automatically generated">
            <a:extLst>
              <a:ext uri="{FF2B5EF4-FFF2-40B4-BE49-F238E27FC236}">
                <a16:creationId xmlns:a16="http://schemas.microsoft.com/office/drawing/2014/main" id="{53A28DF7-C559-F34C-BDC7-53FC91E5D5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34358"/>
            <a:ext cx="8077200" cy="7433542"/>
          </a:xfrm>
        </p:spPr>
      </p:pic>
      <p:pic>
        <p:nvPicPr>
          <p:cNvPr id="10" name="Picture 9" descr="A graph of a line graph&#10;&#10;Description automatically generated">
            <a:extLst>
              <a:ext uri="{FF2B5EF4-FFF2-40B4-BE49-F238E27FC236}">
                <a16:creationId xmlns:a16="http://schemas.microsoft.com/office/drawing/2014/main" id="{7202C1D7-8DCF-84CA-64FB-38513C118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2434358"/>
            <a:ext cx="9601200" cy="7433542"/>
          </a:xfrm>
          <a:prstGeom prst="rect">
            <a:avLst/>
          </a:prstGeom>
        </p:spPr>
      </p:pic>
    </p:spTree>
    <p:extLst>
      <p:ext uri="{BB962C8B-B14F-4D97-AF65-F5344CB8AC3E}">
        <p14:creationId xmlns:p14="http://schemas.microsoft.com/office/powerpoint/2010/main" val="3590526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21D6-E9C0-397C-2FC1-45B4361346F4}"/>
              </a:ext>
            </a:extLst>
          </p:cNvPr>
          <p:cNvSpPr>
            <a:spLocks noGrp="1"/>
          </p:cNvSpPr>
          <p:nvPr>
            <p:ph type="title"/>
          </p:nvPr>
        </p:nvSpPr>
        <p:spPr>
          <a:xfrm>
            <a:off x="457200" y="274638"/>
            <a:ext cx="17449800" cy="1897062"/>
          </a:xfrm>
        </p:spPr>
        <p:txBody>
          <a:bodyPr>
            <a:normAutofit/>
          </a:bodyPr>
          <a:lstStyle/>
          <a:p>
            <a:pPr algn="l"/>
            <a:r>
              <a:rPr lang="en-US" sz="6000" dirty="0">
                <a:solidFill>
                  <a:schemeClr val="accent6"/>
                </a:solidFill>
              </a:rPr>
              <a:t> Output: </a:t>
            </a:r>
            <a:r>
              <a:rPr lang="en-US" sz="6000" dirty="0"/>
              <a:t>ResNet50 VS VGG16</a:t>
            </a:r>
          </a:p>
        </p:txBody>
      </p:sp>
      <p:cxnSp>
        <p:nvCxnSpPr>
          <p:cNvPr id="11" name="Straight Connector 10">
            <a:extLst>
              <a:ext uri="{FF2B5EF4-FFF2-40B4-BE49-F238E27FC236}">
                <a16:creationId xmlns:a16="http://schemas.microsoft.com/office/drawing/2014/main" id="{408DAE20-0719-6A41-28E6-82E5B1248A78}"/>
              </a:ext>
            </a:extLst>
          </p:cNvPr>
          <p:cNvCxnSpPr/>
          <p:nvPr/>
        </p:nvCxnSpPr>
        <p:spPr>
          <a:xfrm>
            <a:off x="457200" y="3771900"/>
            <a:ext cx="0" cy="5255815"/>
          </a:xfrm>
          <a:prstGeom prst="line">
            <a:avLst/>
          </a:prstGeom>
        </p:spPr>
        <p:style>
          <a:lnRef idx="1">
            <a:schemeClr val="dk1"/>
          </a:lnRef>
          <a:fillRef idx="0">
            <a:schemeClr val="dk1"/>
          </a:fillRef>
          <a:effectRef idx="0">
            <a:schemeClr val="dk1"/>
          </a:effectRef>
          <a:fontRef idx="minor">
            <a:schemeClr val="tx1"/>
          </a:fontRef>
        </p:style>
      </p:cxnSp>
      <p:pic>
        <p:nvPicPr>
          <p:cNvPr id="6" name="Content Placeholder 5" descr="A screenshot of a graph&#10;&#10;Description automatically generated">
            <a:extLst>
              <a:ext uri="{FF2B5EF4-FFF2-40B4-BE49-F238E27FC236}">
                <a16:creationId xmlns:a16="http://schemas.microsoft.com/office/drawing/2014/main" id="{0AA47E49-9ABE-2670-403D-D7F83497C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399" y="3861899"/>
            <a:ext cx="8000999" cy="5255813"/>
          </a:xfrm>
        </p:spPr>
      </p:pic>
      <p:pic>
        <p:nvPicPr>
          <p:cNvPr id="10" name="Picture 9" descr="A screenshot of a computer screen&#10;&#10;Description automatically generated">
            <a:extLst>
              <a:ext uri="{FF2B5EF4-FFF2-40B4-BE49-F238E27FC236}">
                <a16:creationId xmlns:a16="http://schemas.microsoft.com/office/drawing/2014/main" id="{3EA6FA35-9201-4F79-AC6D-C5E64C645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4" y="3771900"/>
            <a:ext cx="8128502" cy="5255813"/>
          </a:xfrm>
          <a:prstGeom prst="rect">
            <a:avLst/>
          </a:prstGeom>
        </p:spPr>
      </p:pic>
    </p:spTree>
    <p:extLst>
      <p:ext uri="{BB962C8B-B14F-4D97-AF65-F5344CB8AC3E}">
        <p14:creationId xmlns:p14="http://schemas.microsoft.com/office/powerpoint/2010/main" val="166200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C946-274C-3EF4-8691-BA90A81B4307}"/>
              </a:ext>
            </a:extLst>
          </p:cNvPr>
          <p:cNvSpPr>
            <a:spLocks noGrp="1"/>
          </p:cNvSpPr>
          <p:nvPr>
            <p:ph type="title"/>
          </p:nvPr>
        </p:nvSpPr>
        <p:spPr>
          <a:xfrm>
            <a:off x="304800" y="274638"/>
            <a:ext cx="17678400" cy="2049462"/>
          </a:xfrm>
        </p:spPr>
        <p:txBody>
          <a:bodyPr>
            <a:normAutofit/>
          </a:bodyPr>
          <a:lstStyle/>
          <a:p>
            <a:pPr algn="l"/>
            <a:r>
              <a:rPr lang="en-US" sz="6000" b="1" dirty="0">
                <a:solidFill>
                  <a:schemeClr val="accent6"/>
                </a:solidFill>
              </a:rPr>
              <a:t>Predicted Output: </a:t>
            </a:r>
            <a:r>
              <a:rPr lang="en-US" sz="6000" b="1" dirty="0"/>
              <a:t>ResNet50 VS VGG16</a:t>
            </a:r>
          </a:p>
        </p:txBody>
      </p:sp>
      <p:pic>
        <p:nvPicPr>
          <p:cNvPr id="5" name="Content Placeholder 4" descr="A close-up of a leaf&#10;&#10;Description automatically generated">
            <a:extLst>
              <a:ext uri="{FF2B5EF4-FFF2-40B4-BE49-F238E27FC236}">
                <a16:creationId xmlns:a16="http://schemas.microsoft.com/office/drawing/2014/main" id="{56898AE0-9696-FFFC-FEF4-C608346776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6" y="2781299"/>
            <a:ext cx="8382000" cy="6705600"/>
          </a:xfrm>
        </p:spPr>
      </p:pic>
      <p:pic>
        <p:nvPicPr>
          <p:cNvPr id="7" name="Picture 6" descr="A close-up of several leaves&#10;&#10;Description automatically generated">
            <a:extLst>
              <a:ext uri="{FF2B5EF4-FFF2-40B4-BE49-F238E27FC236}">
                <a16:creationId xmlns:a16="http://schemas.microsoft.com/office/drawing/2014/main" id="{17C84457-1673-FFEB-E21A-B1EF9142E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73" y="2797276"/>
            <a:ext cx="9772650" cy="6537224"/>
          </a:xfrm>
          <a:prstGeom prst="rect">
            <a:avLst/>
          </a:prstGeom>
        </p:spPr>
      </p:pic>
    </p:spTree>
    <p:extLst>
      <p:ext uri="{BB962C8B-B14F-4D97-AF65-F5344CB8AC3E}">
        <p14:creationId xmlns:p14="http://schemas.microsoft.com/office/powerpoint/2010/main" val="359550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8E86D-1A8C-4110-0055-CB39C95403DB}"/>
              </a:ext>
            </a:extLst>
          </p:cNvPr>
          <p:cNvSpPr>
            <a:spLocks noGrp="1"/>
          </p:cNvSpPr>
          <p:nvPr>
            <p:ph type="title"/>
          </p:nvPr>
        </p:nvSpPr>
        <p:spPr>
          <a:xfrm>
            <a:off x="6830599" y="822697"/>
            <a:ext cx="10197812" cy="1044204"/>
          </a:xfrm>
        </p:spPr>
        <p:txBody>
          <a:bodyPr anchor="b">
            <a:normAutofit/>
          </a:bodyPr>
          <a:lstStyle/>
          <a:p>
            <a:r>
              <a:rPr lang="en-US" sz="6000" dirty="0"/>
              <a:t>Conclusion</a:t>
            </a:r>
          </a:p>
        </p:txBody>
      </p:sp>
      <p:pic>
        <p:nvPicPr>
          <p:cNvPr id="5" name="Picture 4" descr="Person writing on a board">
            <a:extLst>
              <a:ext uri="{FF2B5EF4-FFF2-40B4-BE49-F238E27FC236}">
                <a16:creationId xmlns:a16="http://schemas.microsoft.com/office/drawing/2014/main" id="{D7623214-EB54-61CD-6135-D0F970DC0B74}"/>
              </a:ext>
            </a:extLst>
          </p:cNvPr>
          <p:cNvPicPr>
            <a:picLocks noChangeAspect="1"/>
          </p:cNvPicPr>
          <p:nvPr/>
        </p:nvPicPr>
        <p:blipFill rotWithShape="1">
          <a:blip r:embed="rId2"/>
          <a:srcRect l="47400" r="7318" b="-1"/>
          <a:stretch/>
        </p:blipFill>
        <p:spPr>
          <a:xfrm>
            <a:off x="1" y="10"/>
            <a:ext cx="6294744" cy="10286990"/>
          </a:xfrm>
          <a:prstGeom prst="rect">
            <a:avLst/>
          </a:prstGeom>
          <a:effectLst/>
        </p:spPr>
      </p:pic>
      <p:sp>
        <p:nvSpPr>
          <p:cNvPr id="3" name="Content Placeholder 2">
            <a:extLst>
              <a:ext uri="{FF2B5EF4-FFF2-40B4-BE49-F238E27FC236}">
                <a16:creationId xmlns:a16="http://schemas.microsoft.com/office/drawing/2014/main" id="{96633ADA-64FC-46A0-4875-F9890B773460}"/>
              </a:ext>
            </a:extLst>
          </p:cNvPr>
          <p:cNvSpPr>
            <a:spLocks noGrp="1"/>
          </p:cNvSpPr>
          <p:nvPr>
            <p:ph idx="1"/>
          </p:nvPr>
        </p:nvSpPr>
        <p:spPr>
          <a:xfrm>
            <a:off x="6830601" y="2247900"/>
            <a:ext cx="10197808" cy="7543801"/>
          </a:xfrm>
        </p:spPr>
        <p:txBody>
          <a:bodyPr>
            <a:normAutofit/>
          </a:bodyPr>
          <a:lstStyle/>
          <a:p>
            <a:pPr>
              <a:lnSpc>
                <a:spcPct val="90000"/>
              </a:lnSpc>
            </a:pPr>
            <a:r>
              <a:rPr lang="en-US" dirty="0"/>
              <a:t>Overall ResNet50 is more accurate(89.69%) compared to VGG16(90.53%).</a:t>
            </a:r>
          </a:p>
          <a:p>
            <a:pPr>
              <a:lnSpc>
                <a:spcPct val="90000"/>
              </a:lnSpc>
            </a:pPr>
            <a:r>
              <a:rPr lang="en-US" dirty="0"/>
              <a:t>The training time for VGG16 exceeded that of ResNet50.</a:t>
            </a:r>
          </a:p>
          <a:p>
            <a:pPr>
              <a:lnSpc>
                <a:spcPct val="90000"/>
              </a:lnSpc>
            </a:pPr>
            <a:r>
              <a:rPr lang="en-US" dirty="0"/>
              <a:t>For the “Fresh leaf" class, ResNet50 has higher precision (90%) compared to Vgg16(84%). </a:t>
            </a:r>
          </a:p>
          <a:p>
            <a:pPr>
              <a:lnSpc>
                <a:spcPct val="90000"/>
              </a:lnSpc>
            </a:pPr>
            <a:r>
              <a:rPr lang="en-US" dirty="0"/>
              <a:t>The F1-scores for both models are quite similar across all classes, with VGG16 slightly outperforming ResNet50 in some cases. </a:t>
            </a:r>
          </a:p>
          <a:p>
            <a:pPr>
              <a:lnSpc>
                <a:spcPct val="90000"/>
              </a:lnSpc>
            </a:pPr>
            <a:r>
              <a:rPr lang="en-US" dirty="0"/>
              <a:t>For “Fresh Leaf” </a:t>
            </a:r>
            <a:r>
              <a:rPr lang="en-US"/>
              <a:t>class VGG16(91%)has </a:t>
            </a:r>
            <a:r>
              <a:rPr lang="en-US" dirty="0"/>
              <a:t>higher recall compare </a:t>
            </a:r>
            <a:r>
              <a:rPr lang="en-US"/>
              <a:t>to ResNet50 (79%).</a:t>
            </a:r>
            <a:endParaRPr lang="en-US" dirty="0"/>
          </a:p>
          <a:p>
            <a:pPr>
              <a:lnSpc>
                <a:spcPct val="90000"/>
              </a:lnSpc>
            </a:pPr>
            <a:endParaRPr lang="en-US" dirty="0"/>
          </a:p>
          <a:p>
            <a:pPr>
              <a:lnSpc>
                <a:spcPct val="90000"/>
              </a:lnSpc>
            </a:pPr>
            <a:endParaRPr lang="en-US" sz="2600" dirty="0"/>
          </a:p>
        </p:txBody>
      </p:sp>
    </p:spTree>
    <p:extLst>
      <p:ext uri="{BB962C8B-B14F-4D97-AF65-F5344CB8AC3E}">
        <p14:creationId xmlns:p14="http://schemas.microsoft.com/office/powerpoint/2010/main" val="106239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text on a white background">
            <a:extLst>
              <a:ext uri="{FF2B5EF4-FFF2-40B4-BE49-F238E27FC236}">
                <a16:creationId xmlns:a16="http://schemas.microsoft.com/office/drawing/2014/main" id="{AED572D4-FF50-DAF2-02BA-19D1682EB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037" y="965199"/>
            <a:ext cx="8293925" cy="8356600"/>
          </a:xfrm>
          <a:prstGeom prst="rect">
            <a:avLst/>
          </a:prstGeom>
        </p:spPr>
      </p:pic>
    </p:spTree>
    <p:extLst>
      <p:ext uri="{BB962C8B-B14F-4D97-AF65-F5344CB8AC3E}">
        <p14:creationId xmlns:p14="http://schemas.microsoft.com/office/powerpoint/2010/main" val="252504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84B71-3DA4-FACB-1003-F36029B94F51}"/>
              </a:ext>
            </a:extLst>
          </p:cNvPr>
          <p:cNvPicPr>
            <a:picLocks noChangeAspect="1"/>
          </p:cNvPicPr>
          <p:nvPr/>
        </p:nvPicPr>
        <p:blipFill rotWithShape="1">
          <a:blip r:embed="rId2"/>
          <a:srcRect t="234" r="9091" b="25923"/>
          <a:stretch/>
        </p:blipFill>
        <p:spPr>
          <a:xfrm>
            <a:off x="20" y="10"/>
            <a:ext cx="18287980" cy="10286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95203" cy="10287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35C852-2C3A-7E9D-C78E-C7A6E4D1742C}"/>
              </a:ext>
            </a:extLst>
          </p:cNvPr>
          <p:cNvSpPr>
            <a:spLocks noGrp="1"/>
          </p:cNvSpPr>
          <p:nvPr>
            <p:ph type="ctrTitle"/>
          </p:nvPr>
        </p:nvSpPr>
        <p:spPr>
          <a:xfrm>
            <a:off x="1524000" y="722708"/>
            <a:ext cx="15773400" cy="1988345"/>
          </a:xfrm>
        </p:spPr>
        <p:txBody>
          <a:bodyPr vert="horz" lIns="91440" tIns="45720" rIns="91440" bIns="45720" rtlCol="0" anchor="ctr">
            <a:normAutofit/>
          </a:bodyPr>
          <a:lstStyle/>
          <a:p>
            <a:pPr algn="l">
              <a:lnSpc>
                <a:spcPct val="90000"/>
              </a:lnSpc>
            </a:pPr>
            <a:r>
              <a:rPr lang="en-US" sz="7200" dirty="0">
                <a:solidFill>
                  <a:schemeClr val="accent6">
                    <a:lumMod val="75000"/>
                  </a:schemeClr>
                </a:solidFill>
              </a:rPr>
              <a:t>Introduction</a:t>
            </a:r>
          </a:p>
        </p:txBody>
      </p:sp>
      <p:sp>
        <p:nvSpPr>
          <p:cNvPr id="3" name="Subtitle 2">
            <a:extLst>
              <a:ext uri="{FF2B5EF4-FFF2-40B4-BE49-F238E27FC236}">
                <a16:creationId xmlns:a16="http://schemas.microsoft.com/office/drawing/2014/main" id="{0637F283-1CB4-72D3-0AC1-C8FB97B94F72}"/>
              </a:ext>
            </a:extLst>
          </p:cNvPr>
          <p:cNvSpPr>
            <a:spLocks noGrp="1"/>
          </p:cNvSpPr>
          <p:nvPr>
            <p:ph type="subTitle" idx="1"/>
          </p:nvPr>
        </p:nvSpPr>
        <p:spPr>
          <a:xfrm>
            <a:off x="1257300" y="2738437"/>
            <a:ext cx="15773400" cy="6527007"/>
          </a:xfrm>
        </p:spPr>
        <p:txBody>
          <a:bodyPr vert="horz" lIns="91440" tIns="45720" rIns="91440" bIns="45720" rtlCol="0">
            <a:normAutofit/>
          </a:bodyPr>
          <a:lstStyle/>
          <a:p>
            <a:pPr marL="457200" indent="-228600" algn="l">
              <a:lnSpc>
                <a:spcPct val="90000"/>
              </a:lnSpc>
              <a:buFont typeface="Arial" panose="020B0604020202020204" pitchFamily="34" charset="0"/>
              <a:buChar char="•"/>
            </a:pPr>
            <a:r>
              <a:rPr lang="en-US" b="0" i="0" dirty="0">
                <a:solidFill>
                  <a:srgbClr val="0D0D0D"/>
                </a:solidFill>
                <a:effectLst/>
                <a:ea typeface="Lato" panose="020F0502020204030203" pitchFamily="34" charset="0"/>
                <a:cs typeface="Lato" panose="020F0502020204030203" pitchFamily="34" charset="0"/>
              </a:rPr>
              <a:t>Rose cultivation is a practice deeply embedded in horticulture and landscaping, appreciated for its aesthetic appeal and symbolic significance. However, the health and vitality of roses are threatened by various diseases that can hinder their growth and diminish their beauty. Among these afflictions, leaf diseases pose a significant challenge to rose growers, as they not only affect the plant's aesthetics but also compromise its overall health and productivity.</a:t>
            </a:r>
            <a:endParaRPr lang="en-US" b="0" i="0" dirty="0">
              <a:solidFill>
                <a:schemeClr val="tx1"/>
              </a:solidFill>
              <a:effectLst/>
              <a:ea typeface="Lato" panose="020F0502020204030203" pitchFamily="34" charset="0"/>
              <a:cs typeface="Lato" panose="020F0502020204030203" pitchFamily="34" charset="0"/>
            </a:endParaRPr>
          </a:p>
          <a:p>
            <a:pPr indent="-228600" algn="l">
              <a:lnSpc>
                <a:spcPct val="90000"/>
              </a:lnSpc>
              <a:buFont typeface="Arial" panose="020B0604020202020204" pitchFamily="34" charset="0"/>
              <a:buChar char="•"/>
            </a:pPr>
            <a:endParaRPr lang="en-US" b="0" i="0" dirty="0">
              <a:solidFill>
                <a:schemeClr val="tx1"/>
              </a:solidFill>
              <a:effectLst/>
              <a:ea typeface="Lato" panose="020F0502020204030203" pitchFamily="34" charset="0"/>
              <a:cs typeface="Lato" panose="020F0502020204030203" pitchFamily="34" charset="0"/>
            </a:endParaRPr>
          </a:p>
          <a:p>
            <a:pPr marL="457200" indent="-228600" algn="l">
              <a:lnSpc>
                <a:spcPct val="90000"/>
              </a:lnSpc>
              <a:buFont typeface="Arial" panose="020B0604020202020204" pitchFamily="34" charset="0"/>
              <a:buChar char="•"/>
            </a:pPr>
            <a:r>
              <a:rPr lang="en-US" b="0" i="0" dirty="0">
                <a:solidFill>
                  <a:srgbClr val="0D0D0D"/>
                </a:solidFill>
                <a:effectLst/>
                <a:ea typeface="Lato" panose="020F0502020204030203" pitchFamily="34" charset="0"/>
                <a:cs typeface="Lato" panose="020F0502020204030203" pitchFamily="34" charset="0"/>
              </a:rPr>
              <a:t>The conventional methods of disease detection in rose leaves often rely on visual inspection by experts, which can be time-consuming, subjective, and prone to human error. With the advent of advanced technologies in computer vision and machine learning, there has been a notable shift towards automating the detection and diagnosis of plant diseases, including those affecting rose leaves</a:t>
            </a:r>
            <a:r>
              <a:rPr lang="en-US" b="0" i="0" dirty="0">
                <a:solidFill>
                  <a:srgbClr val="0D0D0D"/>
                </a:solidFill>
                <a:effectLst/>
              </a:rPr>
              <a:t>.</a:t>
            </a:r>
            <a:endParaRPr lang="en-US" b="0" i="0" dirty="0">
              <a:solidFill>
                <a:schemeClr val="tx1"/>
              </a:solidFill>
              <a:effectLst/>
              <a:ea typeface="Lato" panose="020F0502020204030203" pitchFamily="34" charset="0"/>
              <a:cs typeface="Lato" panose="020F0502020204030203" pitchFamily="34" charset="0"/>
            </a:endParaRPr>
          </a:p>
          <a:p>
            <a:pPr marL="228600" algn="l">
              <a:lnSpc>
                <a:spcPct val="90000"/>
              </a:lnSpc>
            </a:pPr>
            <a:endParaRPr lang="en-US" sz="3000" b="1" dirty="0">
              <a:solidFill>
                <a:schemeClr val="tx1"/>
              </a:solidFill>
            </a:endParaRPr>
          </a:p>
        </p:txBody>
      </p:sp>
    </p:spTree>
    <p:extLst>
      <p:ext uri="{BB962C8B-B14F-4D97-AF65-F5344CB8AC3E}">
        <p14:creationId xmlns:p14="http://schemas.microsoft.com/office/powerpoint/2010/main" val="196870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828799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783669" cy="34289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EF67-7524-0877-09D7-ABB10E51E6A1}"/>
              </a:ext>
            </a:extLst>
          </p:cNvPr>
          <p:cNvSpPr>
            <a:spLocks noGrp="1"/>
          </p:cNvSpPr>
          <p:nvPr>
            <p:ph type="title"/>
          </p:nvPr>
        </p:nvSpPr>
        <p:spPr>
          <a:xfrm>
            <a:off x="2209800" y="525294"/>
            <a:ext cx="5903260" cy="1570206"/>
          </a:xfrm>
        </p:spPr>
        <p:txBody>
          <a:bodyPr anchor="ctr">
            <a:normAutofit/>
          </a:bodyPr>
          <a:lstStyle/>
          <a:p>
            <a:endParaRPr lang="en-US" sz="6000" dirty="0"/>
          </a:p>
        </p:txBody>
      </p:sp>
      <p:sp>
        <p:nvSpPr>
          <p:cNvPr id="3" name="Content Placeholder 2">
            <a:extLst>
              <a:ext uri="{FF2B5EF4-FFF2-40B4-BE49-F238E27FC236}">
                <a16:creationId xmlns:a16="http://schemas.microsoft.com/office/drawing/2014/main" id="{D14A75BE-C043-1B69-4893-57AFE060B208}"/>
              </a:ext>
            </a:extLst>
          </p:cNvPr>
          <p:cNvSpPr>
            <a:spLocks noGrp="1"/>
          </p:cNvSpPr>
          <p:nvPr>
            <p:ph idx="1"/>
          </p:nvPr>
        </p:nvSpPr>
        <p:spPr>
          <a:xfrm>
            <a:off x="0" y="2095500"/>
            <a:ext cx="8915399" cy="7439023"/>
          </a:xfrm>
        </p:spPr>
        <p:txBody>
          <a:bodyPr anchor="ctr">
            <a:normAutofit/>
          </a:bodyPr>
          <a:lstStyle/>
          <a:p>
            <a:pPr>
              <a:lnSpc>
                <a:spcPct val="90000"/>
              </a:lnSpc>
            </a:pPr>
            <a:r>
              <a:rPr lang="en-US" sz="2800" b="0" i="0" dirty="0">
                <a:effectLst/>
                <a:ea typeface="Lato" panose="020F0502020204030203" pitchFamily="34" charset="0"/>
                <a:cs typeface="Lato" panose="020F0502020204030203" pitchFamily="34" charset="0"/>
              </a:rPr>
              <a:t>The proliferation of rose leaf diseases poses a significant challenge to rose growers, necessitating efficient detection methods. Leveraging Convolutional Neural Networks (CNNs), this study aims to automate rose leaf disease detection, offering a solution to the limitations of traditional manual inspection methods. By harnessing the deep learning capabilities of CNNs, we strive to develop a precise and reliable system for early disease identification.</a:t>
            </a:r>
          </a:p>
          <a:p>
            <a:pPr marL="0" indent="0">
              <a:lnSpc>
                <a:spcPct val="90000"/>
              </a:lnSpc>
              <a:buNone/>
            </a:pPr>
            <a:endParaRPr lang="en-US" sz="2800" b="0" i="0" dirty="0">
              <a:effectLst/>
              <a:ea typeface="Lato" panose="020F0502020204030203" pitchFamily="34" charset="0"/>
              <a:cs typeface="Lato" panose="020F0502020204030203" pitchFamily="34" charset="0"/>
            </a:endParaRPr>
          </a:p>
          <a:p>
            <a:pPr>
              <a:lnSpc>
                <a:spcPct val="90000"/>
              </a:lnSpc>
            </a:pPr>
            <a:r>
              <a:rPr lang="en-US" sz="2800" b="0" i="0" dirty="0">
                <a:effectLst/>
                <a:ea typeface="Lato" panose="020F0502020204030203" pitchFamily="34" charset="0"/>
                <a:cs typeface="Lato" panose="020F0502020204030203" pitchFamily="34" charset="0"/>
              </a:rPr>
              <a:t> This research endeavors to revolutionize rose cultivation practices by providing growers with timely insights for effective disease management. Through the integration of advanced technology, we seek to enhance the health and productivity of roses, contributing to sustainable horticulture practices worldwide.</a:t>
            </a:r>
            <a:endParaRPr lang="en-US" sz="2800" dirty="0">
              <a:ea typeface="Lato" panose="020F0502020204030203" pitchFamily="34" charset="0"/>
              <a:cs typeface="Lato" panose="020F0502020204030203" pitchFamily="34" charset="0"/>
            </a:endParaRPr>
          </a:p>
        </p:txBody>
      </p:sp>
      <p:pic>
        <p:nvPicPr>
          <p:cNvPr id="5" name="Picture 4" descr="Leaf skeleton on green tone background">
            <a:extLst>
              <a:ext uri="{FF2B5EF4-FFF2-40B4-BE49-F238E27FC236}">
                <a16:creationId xmlns:a16="http://schemas.microsoft.com/office/drawing/2014/main" id="{5D3734EF-77B6-7795-CF9F-4B93DEBEAEE0}"/>
              </a:ext>
            </a:extLst>
          </p:cNvPr>
          <p:cNvPicPr>
            <a:picLocks noChangeAspect="1"/>
          </p:cNvPicPr>
          <p:nvPr/>
        </p:nvPicPr>
        <p:blipFill rotWithShape="1">
          <a:blip r:embed="rId2"/>
          <a:srcRect l="18914" r="21686"/>
          <a:stretch/>
        </p:blipFill>
        <p:spPr>
          <a:xfrm>
            <a:off x="9144000" y="1"/>
            <a:ext cx="9154237" cy="10287000"/>
          </a:xfrm>
          <a:prstGeom prst="rect">
            <a:avLst/>
          </a:prstGeom>
        </p:spPr>
      </p:pic>
    </p:spTree>
    <p:extLst>
      <p:ext uri="{BB962C8B-B14F-4D97-AF65-F5344CB8AC3E}">
        <p14:creationId xmlns:p14="http://schemas.microsoft.com/office/powerpoint/2010/main" val="337962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828799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783669" cy="34289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A9111-26E0-85E9-A081-BC11D4582429}"/>
              </a:ext>
            </a:extLst>
          </p:cNvPr>
          <p:cNvSpPr>
            <a:spLocks noGrp="1"/>
          </p:cNvSpPr>
          <p:nvPr>
            <p:ph type="title"/>
          </p:nvPr>
        </p:nvSpPr>
        <p:spPr>
          <a:xfrm>
            <a:off x="533400" y="496109"/>
            <a:ext cx="6970356" cy="2436780"/>
          </a:xfrm>
        </p:spPr>
        <p:txBody>
          <a:bodyPr anchor="ctr">
            <a:normAutofit/>
          </a:bodyPr>
          <a:lstStyle/>
          <a:p>
            <a:r>
              <a:rPr lang="en-US" sz="6000" dirty="0">
                <a:solidFill>
                  <a:schemeClr val="accent6">
                    <a:lumMod val="75000"/>
                  </a:schemeClr>
                </a:solidFill>
              </a:rPr>
              <a:t>Project Objectives</a:t>
            </a:r>
          </a:p>
        </p:txBody>
      </p:sp>
      <p:sp>
        <p:nvSpPr>
          <p:cNvPr id="3" name="Content Placeholder 2">
            <a:extLst>
              <a:ext uri="{FF2B5EF4-FFF2-40B4-BE49-F238E27FC236}">
                <a16:creationId xmlns:a16="http://schemas.microsoft.com/office/drawing/2014/main" id="{995AB411-2058-5143-B2BF-D24AAE7D8DE5}"/>
              </a:ext>
            </a:extLst>
          </p:cNvPr>
          <p:cNvSpPr>
            <a:spLocks noGrp="1"/>
          </p:cNvSpPr>
          <p:nvPr>
            <p:ph idx="1"/>
          </p:nvPr>
        </p:nvSpPr>
        <p:spPr>
          <a:xfrm>
            <a:off x="381000" y="1790700"/>
            <a:ext cx="8153399" cy="7743823"/>
          </a:xfrm>
        </p:spPr>
        <p:txBody>
          <a:bodyPr anchor="ctr">
            <a:normAutofit/>
          </a:bodyPr>
          <a:lstStyle/>
          <a:p>
            <a:r>
              <a:rPr lang="en-US" sz="3000" dirty="0">
                <a:ea typeface="Lato" panose="020F0502020204030203" pitchFamily="34" charset="0"/>
                <a:cs typeface="Lato" panose="020F0502020204030203" pitchFamily="34" charset="0"/>
              </a:rPr>
              <a:t>Building VGG16 and Resnet50 model to accurately detect disease in rose plant leaves.</a:t>
            </a:r>
          </a:p>
          <a:p>
            <a:endParaRPr lang="en-US" sz="3000" dirty="0">
              <a:ea typeface="Lato" panose="020F0502020204030203" pitchFamily="34" charset="0"/>
              <a:cs typeface="Lato" panose="020F0502020204030203" pitchFamily="34" charset="0"/>
            </a:endParaRPr>
          </a:p>
          <a:p>
            <a:r>
              <a:rPr lang="en-US" sz="3000" dirty="0">
                <a:ea typeface="Lato" panose="020F0502020204030203" pitchFamily="34" charset="0"/>
                <a:cs typeface="Lato" panose="020F0502020204030203" pitchFamily="34" charset="0"/>
              </a:rPr>
              <a:t>Comparison between these two model.</a:t>
            </a:r>
          </a:p>
          <a:p>
            <a:endParaRPr lang="en-US" sz="3000" dirty="0">
              <a:ea typeface="Lato" panose="020F0502020204030203" pitchFamily="34" charset="0"/>
              <a:cs typeface="Lato" panose="020F0502020204030203" pitchFamily="34" charset="0"/>
            </a:endParaRPr>
          </a:p>
          <a:p>
            <a:r>
              <a:rPr lang="en-US" sz="3000" dirty="0">
                <a:ea typeface="Lato" panose="020F0502020204030203" pitchFamily="34" charset="0"/>
                <a:cs typeface="Lato" panose="020F0502020204030203" pitchFamily="34" charset="0"/>
              </a:rPr>
              <a:t>Achieving higher accuracy in disease detection on rose plant.</a:t>
            </a:r>
          </a:p>
          <a:p>
            <a:endParaRPr lang="en-US" sz="3000" dirty="0">
              <a:ea typeface="Lato" panose="020F0502020204030203" pitchFamily="34" charset="0"/>
              <a:cs typeface="Lato" panose="020F0502020204030203" pitchFamily="34" charset="0"/>
            </a:endParaRPr>
          </a:p>
          <a:p>
            <a:r>
              <a:rPr lang="en-US" sz="3000" dirty="0">
                <a:ea typeface="Lato" panose="020F0502020204030203" pitchFamily="34" charset="0"/>
                <a:cs typeface="Lato" panose="020F0502020204030203" pitchFamily="34" charset="0"/>
              </a:rPr>
              <a:t>Enhance rose yield and quality through timely disease detection.</a:t>
            </a:r>
          </a:p>
          <a:p>
            <a:endParaRPr lang="en-US" sz="3000" dirty="0">
              <a:ea typeface="Lato" panose="020F0502020204030203" pitchFamily="34" charset="0"/>
              <a:cs typeface="Lato" panose="020F0502020204030203" pitchFamily="34" charset="0"/>
            </a:endParaRPr>
          </a:p>
          <a:p>
            <a:pPr marL="0" indent="0">
              <a:buNone/>
            </a:pPr>
            <a:endParaRPr lang="en-US" sz="3000" b="1" dirty="0"/>
          </a:p>
        </p:txBody>
      </p:sp>
      <p:pic>
        <p:nvPicPr>
          <p:cNvPr id="5" name="Picture 4" descr="Hand touching plant">
            <a:extLst>
              <a:ext uri="{FF2B5EF4-FFF2-40B4-BE49-F238E27FC236}">
                <a16:creationId xmlns:a16="http://schemas.microsoft.com/office/drawing/2014/main" id="{3D58D6B7-2F7C-6E14-B650-724A4CE79A21}"/>
              </a:ext>
            </a:extLst>
          </p:cNvPr>
          <p:cNvPicPr>
            <a:picLocks noChangeAspect="1"/>
          </p:cNvPicPr>
          <p:nvPr/>
        </p:nvPicPr>
        <p:blipFill rotWithShape="1">
          <a:blip r:embed="rId2"/>
          <a:srcRect l="4852" r="35748"/>
          <a:stretch/>
        </p:blipFill>
        <p:spPr>
          <a:xfrm>
            <a:off x="9144000" y="1"/>
            <a:ext cx="9154237" cy="10287000"/>
          </a:xfrm>
          <a:prstGeom prst="rect">
            <a:avLst/>
          </a:prstGeom>
        </p:spPr>
      </p:pic>
    </p:spTree>
    <p:extLst>
      <p:ext uri="{BB962C8B-B14F-4D97-AF65-F5344CB8AC3E}">
        <p14:creationId xmlns:p14="http://schemas.microsoft.com/office/powerpoint/2010/main" val="59723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34800" y="463970"/>
            <a:ext cx="6001488" cy="9180093"/>
          </a:xfrm>
          <a:custGeom>
            <a:avLst/>
            <a:gdLst/>
            <a:ahLst/>
            <a:cxnLst/>
            <a:rect l="l" t="t" r="r" b="b"/>
            <a:pathLst>
              <a:path w="5485912" h="9180093">
                <a:moveTo>
                  <a:pt x="0" y="0"/>
                </a:moveTo>
                <a:lnTo>
                  <a:pt x="5485911" y="0"/>
                </a:lnTo>
                <a:lnTo>
                  <a:pt x="5485911" y="9180092"/>
                </a:lnTo>
                <a:lnTo>
                  <a:pt x="0" y="9180092"/>
                </a:lnTo>
                <a:lnTo>
                  <a:pt x="0" y="0"/>
                </a:lnTo>
                <a:close/>
              </a:path>
            </a:pathLst>
          </a:custGeom>
          <a:blipFill>
            <a:blip r:embed="rId2"/>
            <a:stretch>
              <a:fillRect l="-71340" r="-71340"/>
            </a:stretch>
          </a:blipFill>
        </p:spPr>
        <p:txBody>
          <a:bodyPr/>
          <a:lstStyle/>
          <a:p>
            <a:endParaRPr lang="en-US"/>
          </a:p>
        </p:txBody>
      </p:sp>
      <p:sp>
        <p:nvSpPr>
          <p:cNvPr id="3" name="TextBox 3"/>
          <p:cNvSpPr txBox="1"/>
          <p:nvPr/>
        </p:nvSpPr>
        <p:spPr>
          <a:xfrm>
            <a:off x="1482293" y="1257300"/>
            <a:ext cx="9110663" cy="948978"/>
          </a:xfrm>
          <a:prstGeom prst="rect">
            <a:avLst/>
          </a:prstGeom>
        </p:spPr>
        <p:txBody>
          <a:bodyPr wrap="square" lIns="0" tIns="0" rIns="0" bIns="0" rtlCol="0" anchor="t">
            <a:spAutoFit/>
          </a:bodyPr>
          <a:lstStyle/>
          <a:p>
            <a:pPr>
              <a:lnSpc>
                <a:spcPts val="7424"/>
              </a:lnSpc>
            </a:pPr>
            <a:r>
              <a:rPr lang="en-US" sz="6400" b="1" dirty="0">
                <a:solidFill>
                  <a:schemeClr val="accent6">
                    <a:lumMod val="75000"/>
                  </a:schemeClr>
                </a:solidFill>
                <a:latin typeface="+mj-lt"/>
              </a:rPr>
              <a:t>Statement of value </a:t>
            </a:r>
          </a:p>
        </p:txBody>
      </p:sp>
      <p:sp>
        <p:nvSpPr>
          <p:cNvPr id="5" name="TextBox 5"/>
          <p:cNvSpPr txBox="1"/>
          <p:nvPr/>
        </p:nvSpPr>
        <p:spPr>
          <a:xfrm>
            <a:off x="762000" y="3053228"/>
            <a:ext cx="10515600" cy="6769802"/>
          </a:xfrm>
          <a:prstGeom prst="rect">
            <a:avLst/>
          </a:prstGeom>
        </p:spPr>
        <p:txBody>
          <a:bodyPr wrap="square" lIns="0" tIns="0" rIns="0" bIns="0" rtlCol="0" anchor="t">
            <a:spAutoFit/>
          </a:bodyPr>
          <a:lstStyle/>
          <a:p>
            <a:pPr marL="971553" lvl="1" indent="-485777" algn="just">
              <a:lnSpc>
                <a:spcPts val="4950"/>
              </a:lnSpc>
              <a:buFont typeface="Arial"/>
              <a:buChar char="•"/>
            </a:pPr>
            <a:r>
              <a:rPr lang="en-US" sz="4500" dirty="0">
                <a:solidFill>
                  <a:srgbClr val="000000"/>
                </a:solidFill>
              </a:rPr>
              <a:t>Early detection of leaf diseases in rose plants can prevent loss and improve agricultural productivity.</a:t>
            </a:r>
          </a:p>
          <a:p>
            <a:pPr algn="just">
              <a:lnSpc>
                <a:spcPts val="4950"/>
              </a:lnSpc>
            </a:pPr>
            <a:endParaRPr lang="en-US" sz="4500" dirty="0">
              <a:solidFill>
                <a:srgbClr val="000000"/>
              </a:solidFill>
            </a:endParaRPr>
          </a:p>
          <a:p>
            <a:pPr marL="971553" lvl="1" indent="-485777" algn="just">
              <a:lnSpc>
                <a:spcPts val="4950"/>
              </a:lnSpc>
              <a:buFont typeface="Arial"/>
              <a:buChar char="•"/>
            </a:pPr>
            <a:r>
              <a:rPr lang="en-US" sz="4500" dirty="0">
                <a:solidFill>
                  <a:srgbClr val="000000"/>
                </a:solidFill>
              </a:rPr>
              <a:t>The model can assist farmers and agricultural experts in diagnosing diseases in rose plants more effectively.</a:t>
            </a:r>
          </a:p>
          <a:p>
            <a:pPr>
              <a:lnSpc>
                <a:spcPts val="5000"/>
              </a:lnSpc>
            </a:pPr>
            <a:endParaRPr lang="en-US" sz="4500" dirty="0">
              <a:solidFill>
                <a:srgbClr val="000000"/>
              </a:solidFill>
            </a:endParaRPr>
          </a:p>
          <a:p>
            <a:pPr>
              <a:lnSpc>
                <a:spcPts val="6700"/>
              </a:lnSpc>
            </a:pPr>
            <a:endParaRPr lang="en-US" sz="4500" dirty="0">
              <a:solidFill>
                <a:srgbClr val="000000"/>
              </a:solidFill>
              <a:latin typeface="Lato"/>
            </a:endParaRPr>
          </a:p>
          <a:p>
            <a:pPr>
              <a:lnSpc>
                <a:spcPts val="6700"/>
              </a:lnSpc>
            </a:pPr>
            <a:r>
              <a:rPr lang="en-US" sz="5000" dirty="0">
                <a:solidFill>
                  <a:srgbClr val="000000"/>
                </a:solidFill>
                <a:latin typeface="Lato"/>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954A0-0A85-DD1B-9A08-961AF4021E51}"/>
              </a:ext>
            </a:extLst>
          </p:cNvPr>
          <p:cNvSpPr>
            <a:spLocks noGrp="1"/>
          </p:cNvSpPr>
          <p:nvPr>
            <p:ph type="ctrTitle"/>
          </p:nvPr>
        </p:nvSpPr>
        <p:spPr>
          <a:xfrm>
            <a:off x="9770682" y="547687"/>
            <a:ext cx="7260015" cy="2710958"/>
          </a:xfrm>
        </p:spPr>
        <p:txBody>
          <a:bodyPr vert="horz" lIns="91440" tIns="45720" rIns="91440" bIns="45720" rtlCol="0" anchor="ctr">
            <a:normAutofit/>
          </a:bodyPr>
          <a:lstStyle/>
          <a:p>
            <a:pPr algn="l">
              <a:lnSpc>
                <a:spcPct val="90000"/>
              </a:lnSpc>
            </a:pPr>
            <a:r>
              <a:rPr lang="en-US" sz="5400" dirty="0">
                <a:solidFill>
                  <a:schemeClr val="accent6">
                    <a:lumMod val="75000"/>
                  </a:schemeClr>
                </a:solidFill>
              </a:rPr>
              <a:t>Approach</a:t>
            </a:r>
          </a:p>
        </p:txBody>
      </p:sp>
      <p:pic>
        <p:nvPicPr>
          <p:cNvPr id="5" name="Picture 4" descr="White arrows painted on the asphalt">
            <a:extLst>
              <a:ext uri="{FF2B5EF4-FFF2-40B4-BE49-F238E27FC236}">
                <a16:creationId xmlns:a16="http://schemas.microsoft.com/office/drawing/2014/main" id="{79BB77D6-69DB-6122-A5BC-68C8E37391D8}"/>
              </a:ext>
            </a:extLst>
          </p:cNvPr>
          <p:cNvPicPr>
            <a:picLocks noChangeAspect="1"/>
          </p:cNvPicPr>
          <p:nvPr/>
        </p:nvPicPr>
        <p:blipFill rotWithShape="1">
          <a:blip r:embed="rId2"/>
          <a:srcRect l="20123" r="20789"/>
          <a:stretch/>
        </p:blipFill>
        <p:spPr>
          <a:xfrm>
            <a:off x="20" y="10"/>
            <a:ext cx="9174833" cy="10286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CC3F19B9-CA8B-F70F-CA4C-019FD2A47029}"/>
              </a:ext>
            </a:extLst>
          </p:cNvPr>
          <p:cNvSpPr>
            <a:spLocks noGrp="1"/>
          </p:cNvSpPr>
          <p:nvPr>
            <p:ph type="subTitle" idx="1"/>
          </p:nvPr>
        </p:nvSpPr>
        <p:spPr>
          <a:xfrm>
            <a:off x="9372600" y="2247901"/>
            <a:ext cx="7658097" cy="7017544"/>
          </a:xfrm>
        </p:spPr>
        <p:txBody>
          <a:bodyPr vert="horz" lIns="91440" tIns="45720" rIns="91440" bIns="45720" rtlCol="0">
            <a:normAutofit/>
          </a:bodyPr>
          <a:lstStyle/>
          <a:p>
            <a:pPr indent="-228600" algn="l">
              <a:lnSpc>
                <a:spcPct val="90000"/>
              </a:lnSpc>
              <a:buFont typeface="Arial" panose="020B0604020202020204" pitchFamily="34" charset="0"/>
              <a:buChar char="•"/>
            </a:pPr>
            <a:endParaRPr lang="en-US" sz="3000" dirty="0">
              <a:solidFill>
                <a:schemeClr val="tx1"/>
              </a:solidFill>
            </a:endParaRPr>
          </a:p>
          <a:p>
            <a:pPr indent="-228600" algn="l">
              <a:lnSpc>
                <a:spcPct val="90000"/>
              </a:lnSpc>
              <a:buFont typeface="Arial" panose="020B0604020202020204" pitchFamily="34" charset="0"/>
              <a:buChar char="•"/>
            </a:pPr>
            <a:endParaRPr lang="en-US" sz="3000" dirty="0">
              <a:solidFill>
                <a:schemeClr val="tx1"/>
              </a:solidFill>
            </a:endParaRPr>
          </a:p>
          <a:p>
            <a:pPr indent="-228600" algn="l">
              <a:lnSpc>
                <a:spcPct val="90000"/>
              </a:lnSpc>
              <a:buFont typeface="Arial" panose="020B0604020202020204" pitchFamily="34" charset="0"/>
              <a:buChar char="•"/>
            </a:pPr>
            <a:r>
              <a:rPr lang="en-US" sz="3000" dirty="0">
                <a:solidFill>
                  <a:schemeClr val="tx1"/>
                </a:solidFill>
                <a:latin typeface="Lato" panose="020F0502020204030203" pitchFamily="34" charset="0"/>
                <a:ea typeface="Lato" panose="020F0502020204030203" pitchFamily="34" charset="0"/>
                <a:cs typeface="Lato" panose="020F0502020204030203" pitchFamily="34" charset="0"/>
              </a:rPr>
              <a:t>We will use Kaggle data for rose leaf disease detection. The source of data is given below: </a:t>
            </a:r>
            <a:r>
              <a:rPr lang="en-US" sz="3000" dirty="0">
                <a:solidFill>
                  <a:schemeClr val="tx1"/>
                </a:solidFill>
                <a:latin typeface="Lato" panose="020F0502020204030203" pitchFamily="34" charset="0"/>
                <a:ea typeface="Lato" panose="020F0502020204030203" pitchFamily="34" charset="0"/>
                <a:cs typeface="Lato" panose="020F0502020204030203" pitchFamily="34" charset="0"/>
                <a:hlinkClick r:id="rId3"/>
              </a:rPr>
              <a:t>https://www.kaggle.com/datasets/warcoder/rose-leaves-disease-detection</a:t>
            </a:r>
            <a:endParaRPr lang="en-US" sz="300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l">
              <a:lnSpc>
                <a:spcPct val="90000"/>
              </a:lnSpc>
            </a:pPr>
            <a:endParaRPr lang="en-US" sz="3000" dirty="0">
              <a:solidFill>
                <a:schemeClr val="tx1"/>
              </a:solidFill>
              <a:latin typeface="Lato" panose="020F0502020204030203" pitchFamily="34" charset="0"/>
              <a:ea typeface="Lato" panose="020F0502020204030203" pitchFamily="34" charset="0"/>
              <a:cs typeface="Lato" panose="020F0502020204030203" pitchFamily="34" charset="0"/>
            </a:endParaRPr>
          </a:p>
          <a:p>
            <a:pPr indent="-228600" algn="l">
              <a:lnSpc>
                <a:spcPct val="90000"/>
              </a:lnSpc>
              <a:buFont typeface="Arial" panose="020B0604020202020204" pitchFamily="34" charset="0"/>
              <a:buChar char="•"/>
            </a:pPr>
            <a:r>
              <a:rPr lang="en-US" sz="3000" dirty="0">
                <a:solidFill>
                  <a:schemeClr val="tx1"/>
                </a:solidFill>
                <a:latin typeface="Lato" panose="020F0502020204030203" pitchFamily="34" charset="0"/>
                <a:ea typeface="Lato" panose="020F0502020204030203" pitchFamily="34" charset="0"/>
                <a:cs typeface="Lato" panose="020F0502020204030203" pitchFamily="34" charset="0"/>
              </a:rPr>
              <a:t>The dataset has three classes: disease free leaves, and two rose diseases: black spot and downy mildew.</a:t>
            </a:r>
          </a:p>
          <a:p>
            <a:pPr algn="l">
              <a:lnSpc>
                <a:spcPct val="90000"/>
              </a:lnSpc>
            </a:pPr>
            <a:endParaRPr lang="en-US" sz="3000" dirty="0">
              <a:solidFill>
                <a:schemeClr val="tx1"/>
              </a:solidFill>
              <a:latin typeface="Lato" panose="020F0502020204030203" pitchFamily="34" charset="0"/>
              <a:ea typeface="Lato" panose="020F0502020204030203" pitchFamily="34" charset="0"/>
              <a:cs typeface="Lato" panose="020F0502020204030203" pitchFamily="34" charset="0"/>
            </a:endParaRPr>
          </a:p>
          <a:p>
            <a:pPr indent="-228600" algn="l">
              <a:lnSpc>
                <a:spcPct val="90000"/>
              </a:lnSpc>
              <a:buFont typeface="Arial" panose="020B0604020202020204" pitchFamily="34" charset="0"/>
              <a:buChar char="•"/>
            </a:pPr>
            <a:r>
              <a:rPr lang="en-US" sz="3000" dirty="0">
                <a:solidFill>
                  <a:schemeClr val="tx1"/>
                </a:solidFill>
                <a:latin typeface="Lato" panose="020F0502020204030203" pitchFamily="34" charset="0"/>
                <a:ea typeface="Lato" panose="020F0502020204030203" pitchFamily="34" charset="0"/>
                <a:cs typeface="Lato" panose="020F0502020204030203" pitchFamily="34" charset="0"/>
              </a:rPr>
              <a:t>The dataset consists 917 photos so we need to do data augmentation.</a:t>
            </a:r>
          </a:p>
          <a:p>
            <a:pPr indent="-228600" algn="l">
              <a:lnSpc>
                <a:spcPct val="90000"/>
              </a:lnSpc>
              <a:buFont typeface="Arial" panose="020B0604020202020204" pitchFamily="34" charset="0"/>
              <a:buChar char="•"/>
            </a:pPr>
            <a:endParaRPr lang="en-US" sz="3000" dirty="0">
              <a:solidFill>
                <a:schemeClr val="tx1"/>
              </a:solidFill>
            </a:endParaRPr>
          </a:p>
        </p:txBody>
      </p:sp>
    </p:spTree>
    <p:extLst>
      <p:ext uri="{BB962C8B-B14F-4D97-AF65-F5344CB8AC3E}">
        <p14:creationId xmlns:p14="http://schemas.microsoft.com/office/powerpoint/2010/main" val="137396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959758" y="3480612"/>
            <a:ext cx="1883887" cy="569876"/>
          </a:xfrm>
          <a:custGeom>
            <a:avLst/>
            <a:gdLst/>
            <a:ahLst/>
            <a:cxnLst/>
            <a:rect l="l" t="t" r="r" b="b"/>
            <a:pathLst>
              <a:path w="1883887" h="569876">
                <a:moveTo>
                  <a:pt x="0" y="0"/>
                </a:moveTo>
                <a:lnTo>
                  <a:pt x="1883887" y="0"/>
                </a:lnTo>
                <a:lnTo>
                  <a:pt x="1883887" y="569876"/>
                </a:lnTo>
                <a:lnTo>
                  <a:pt x="0" y="569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1047750"/>
            <a:ext cx="9560583" cy="1015619"/>
          </a:xfrm>
          <a:prstGeom prst="rect">
            <a:avLst/>
          </a:prstGeom>
        </p:spPr>
        <p:txBody>
          <a:bodyPr lIns="0" tIns="0" rIns="0" bIns="0" rtlCol="0" anchor="t">
            <a:spAutoFit/>
          </a:bodyPr>
          <a:lstStyle/>
          <a:p>
            <a:pPr>
              <a:lnSpc>
                <a:spcPts val="7887"/>
              </a:lnSpc>
            </a:pPr>
            <a:r>
              <a:rPr lang="en-US" sz="6799" dirty="0">
                <a:solidFill>
                  <a:schemeClr val="accent6">
                    <a:lumMod val="75000"/>
                  </a:schemeClr>
                </a:solidFill>
                <a:latin typeface="+mj-lt"/>
              </a:rPr>
              <a:t>Hierarchy</a:t>
            </a:r>
          </a:p>
        </p:txBody>
      </p:sp>
      <p:sp>
        <p:nvSpPr>
          <p:cNvPr id="7" name="TextBox 7"/>
          <p:cNvSpPr txBox="1"/>
          <p:nvPr/>
        </p:nvSpPr>
        <p:spPr>
          <a:xfrm>
            <a:off x="600075" y="3395662"/>
            <a:ext cx="2659721" cy="749300"/>
          </a:xfrm>
          <a:prstGeom prst="rect">
            <a:avLst/>
          </a:prstGeom>
        </p:spPr>
        <p:txBody>
          <a:bodyPr lIns="0" tIns="0" rIns="0" bIns="0" rtlCol="0" anchor="t">
            <a:spAutoFit/>
          </a:bodyPr>
          <a:lstStyle/>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Dataset</a:t>
            </a:r>
          </a:p>
        </p:txBody>
      </p:sp>
      <p:sp>
        <p:nvSpPr>
          <p:cNvPr id="8" name="TextBox 8"/>
          <p:cNvSpPr txBox="1"/>
          <p:nvPr/>
        </p:nvSpPr>
        <p:spPr>
          <a:xfrm>
            <a:off x="5275592" y="7764011"/>
            <a:ext cx="3345521" cy="749300"/>
          </a:xfrm>
          <a:prstGeom prst="rect">
            <a:avLst/>
          </a:prstGeom>
        </p:spPr>
        <p:txBody>
          <a:bodyPr lIns="0" tIns="0" rIns="0" bIns="0" rtlCol="0" anchor="t">
            <a:spAutoFit/>
          </a:bodyPr>
          <a:lstStyle/>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Evaluation</a:t>
            </a:r>
          </a:p>
        </p:txBody>
      </p:sp>
      <p:sp>
        <p:nvSpPr>
          <p:cNvPr id="9" name="TextBox 9"/>
          <p:cNvSpPr txBox="1"/>
          <p:nvPr/>
        </p:nvSpPr>
        <p:spPr>
          <a:xfrm>
            <a:off x="13421983" y="3408362"/>
            <a:ext cx="4180217" cy="1482725"/>
          </a:xfrm>
          <a:prstGeom prst="rect">
            <a:avLst/>
          </a:prstGeom>
        </p:spPr>
        <p:txBody>
          <a:bodyPr lIns="0" tIns="0" rIns="0" bIns="0" rtlCol="0" anchor="t">
            <a:spAutoFit/>
          </a:bodyPr>
          <a:lstStyle/>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Image Pre-Processing</a:t>
            </a:r>
          </a:p>
        </p:txBody>
      </p:sp>
      <p:sp>
        <p:nvSpPr>
          <p:cNvPr id="10" name="TextBox 10"/>
          <p:cNvSpPr txBox="1"/>
          <p:nvPr/>
        </p:nvSpPr>
        <p:spPr>
          <a:xfrm>
            <a:off x="5275592" y="3395662"/>
            <a:ext cx="9560583" cy="749300"/>
          </a:xfrm>
          <a:prstGeom prst="rect">
            <a:avLst/>
          </a:prstGeom>
        </p:spPr>
        <p:txBody>
          <a:bodyPr wrap="square" lIns="0" tIns="0" rIns="0" bIns="0" rtlCol="0" anchor="t">
            <a:spAutoFit/>
          </a:bodyPr>
          <a:lstStyle/>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Data Augmentation</a:t>
            </a:r>
          </a:p>
        </p:txBody>
      </p:sp>
      <p:sp>
        <p:nvSpPr>
          <p:cNvPr id="11" name="TextBox 11"/>
          <p:cNvSpPr txBox="1"/>
          <p:nvPr/>
        </p:nvSpPr>
        <p:spPr>
          <a:xfrm>
            <a:off x="11530195" y="7284562"/>
            <a:ext cx="7393917" cy="1482725"/>
          </a:xfrm>
          <a:prstGeom prst="rect">
            <a:avLst/>
          </a:prstGeom>
        </p:spPr>
        <p:txBody>
          <a:bodyPr lIns="0" tIns="0" rIns="0" bIns="0" rtlCol="0" anchor="t">
            <a:spAutoFit/>
          </a:bodyPr>
          <a:lstStyle/>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Model Building Using</a:t>
            </a:r>
          </a:p>
          <a:p>
            <a:pPr>
              <a:lnSpc>
                <a:spcPts val="5800"/>
              </a:lnSpc>
            </a:pPr>
            <a:r>
              <a:rPr lang="en-US" sz="5000" dirty="0">
                <a:solidFill>
                  <a:srgbClr val="000000"/>
                </a:solidFill>
                <a:latin typeface="Lato" panose="020F0502020204030203" pitchFamily="34" charset="0"/>
                <a:ea typeface="Lato" panose="020F0502020204030203" pitchFamily="34" charset="0"/>
                <a:cs typeface="Lato" panose="020F0502020204030203" pitchFamily="34" charset="0"/>
              </a:rPr>
              <a:t> VGG16 &amp; ResNet50</a:t>
            </a:r>
          </a:p>
        </p:txBody>
      </p:sp>
      <p:sp>
        <p:nvSpPr>
          <p:cNvPr id="12" name="Freeform 12"/>
          <p:cNvSpPr/>
          <p:nvPr/>
        </p:nvSpPr>
        <p:spPr>
          <a:xfrm>
            <a:off x="10894083" y="3480612"/>
            <a:ext cx="1883887" cy="569876"/>
          </a:xfrm>
          <a:custGeom>
            <a:avLst/>
            <a:gdLst/>
            <a:ahLst/>
            <a:cxnLst/>
            <a:rect l="l" t="t" r="r" b="b"/>
            <a:pathLst>
              <a:path w="1883887" h="569876">
                <a:moveTo>
                  <a:pt x="0" y="0"/>
                </a:moveTo>
                <a:lnTo>
                  <a:pt x="1883887" y="0"/>
                </a:lnTo>
                <a:lnTo>
                  <a:pt x="1883887" y="569876"/>
                </a:lnTo>
                <a:lnTo>
                  <a:pt x="0" y="569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5400000">
            <a:off x="14285210" y="5800506"/>
            <a:ext cx="1883887" cy="569876"/>
          </a:xfrm>
          <a:custGeom>
            <a:avLst/>
            <a:gdLst/>
            <a:ahLst/>
            <a:cxnLst/>
            <a:rect l="l" t="t" r="r" b="b"/>
            <a:pathLst>
              <a:path w="1883887" h="569876">
                <a:moveTo>
                  <a:pt x="0" y="0"/>
                </a:moveTo>
                <a:lnTo>
                  <a:pt x="1883887" y="0"/>
                </a:lnTo>
                <a:lnTo>
                  <a:pt x="1883887" y="569875"/>
                </a:lnTo>
                <a:lnTo>
                  <a:pt x="0" y="569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10713826">
            <a:off x="9141768" y="7824604"/>
            <a:ext cx="2044921" cy="618589"/>
          </a:xfrm>
          <a:custGeom>
            <a:avLst/>
            <a:gdLst/>
            <a:ahLst/>
            <a:cxnLst/>
            <a:rect l="l" t="t" r="r" b="b"/>
            <a:pathLst>
              <a:path w="2044921" h="618589">
                <a:moveTo>
                  <a:pt x="0" y="0"/>
                </a:moveTo>
                <a:lnTo>
                  <a:pt x="2044921" y="0"/>
                </a:lnTo>
                <a:lnTo>
                  <a:pt x="2044921" y="618589"/>
                </a:lnTo>
                <a:lnTo>
                  <a:pt x="0" y="618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31C2-6AB4-913A-0D05-6276801D9CA4}"/>
              </a:ext>
            </a:extLst>
          </p:cNvPr>
          <p:cNvSpPr>
            <a:spLocks noGrp="1"/>
          </p:cNvSpPr>
          <p:nvPr>
            <p:ph type="title"/>
          </p:nvPr>
        </p:nvSpPr>
        <p:spPr>
          <a:xfrm>
            <a:off x="457200" y="274638"/>
            <a:ext cx="17602200" cy="1211262"/>
          </a:xfrm>
        </p:spPr>
        <p:txBody>
          <a:bodyPr/>
          <a:lstStyle/>
          <a:p>
            <a:pPr algn="l"/>
            <a:r>
              <a:rPr lang="en-US" b="1" dirty="0">
                <a:solidFill>
                  <a:schemeClr val="accent6"/>
                </a:solidFill>
              </a:rPr>
              <a:t>DATASET CLASSIFICATION:</a:t>
            </a:r>
          </a:p>
        </p:txBody>
      </p:sp>
      <p:sp>
        <p:nvSpPr>
          <p:cNvPr id="3" name="Content Placeholder 2">
            <a:extLst>
              <a:ext uri="{FF2B5EF4-FFF2-40B4-BE49-F238E27FC236}">
                <a16:creationId xmlns:a16="http://schemas.microsoft.com/office/drawing/2014/main" id="{F60B9E7D-0CCB-2033-468B-A839FBF67ADE}"/>
              </a:ext>
            </a:extLst>
          </p:cNvPr>
          <p:cNvSpPr>
            <a:spLocks noGrp="1"/>
          </p:cNvSpPr>
          <p:nvPr>
            <p:ph idx="1"/>
          </p:nvPr>
        </p:nvSpPr>
        <p:spPr>
          <a:xfrm>
            <a:off x="457200" y="1600200"/>
            <a:ext cx="17602200" cy="8412162"/>
          </a:xfrm>
        </p:spPr>
        <p:txBody>
          <a:bodyPr/>
          <a:lstStyle/>
          <a:p>
            <a:pPr marL="0" indent="0">
              <a:buNone/>
            </a:pPr>
            <a:r>
              <a:rPr lang="en-US" dirty="0"/>
              <a:t>                                                                   </a:t>
            </a:r>
          </a:p>
        </p:txBody>
      </p:sp>
      <p:sp>
        <p:nvSpPr>
          <p:cNvPr id="4" name="Rectangle 3">
            <a:extLst>
              <a:ext uri="{FF2B5EF4-FFF2-40B4-BE49-F238E27FC236}">
                <a16:creationId xmlns:a16="http://schemas.microsoft.com/office/drawing/2014/main" id="{CBD79881-B802-900C-40C8-D0FBEC9CAFC4}"/>
              </a:ext>
            </a:extLst>
          </p:cNvPr>
          <p:cNvSpPr/>
          <p:nvPr/>
        </p:nvSpPr>
        <p:spPr>
          <a:xfrm>
            <a:off x="6629400" y="1943100"/>
            <a:ext cx="4343400" cy="14478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ln w="0"/>
                <a:solidFill>
                  <a:schemeClr val="tx1"/>
                </a:solidFill>
                <a:effectLst>
                  <a:outerShdw blurRad="38100" dist="19050" dir="2700000" algn="tl" rotWithShape="0">
                    <a:schemeClr val="dk1">
                      <a:alpha val="40000"/>
                    </a:schemeClr>
                  </a:outerShdw>
                </a:effectLst>
              </a:rPr>
              <a:t>DATASET</a:t>
            </a:r>
          </a:p>
        </p:txBody>
      </p:sp>
      <p:cxnSp>
        <p:nvCxnSpPr>
          <p:cNvPr id="6" name="Straight Arrow Connector 5">
            <a:extLst>
              <a:ext uri="{FF2B5EF4-FFF2-40B4-BE49-F238E27FC236}">
                <a16:creationId xmlns:a16="http://schemas.microsoft.com/office/drawing/2014/main" id="{746160CB-C49F-5C96-3042-74EB25734C75}"/>
              </a:ext>
            </a:extLst>
          </p:cNvPr>
          <p:cNvCxnSpPr>
            <a:cxnSpLocks/>
          </p:cNvCxnSpPr>
          <p:nvPr/>
        </p:nvCxnSpPr>
        <p:spPr>
          <a:xfrm flipH="1">
            <a:off x="4876800" y="3390900"/>
            <a:ext cx="2209800" cy="1752600"/>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8CF29320-664B-FC31-B42F-DBEDD79D4800}"/>
              </a:ext>
            </a:extLst>
          </p:cNvPr>
          <p:cNvSpPr/>
          <p:nvPr/>
        </p:nvSpPr>
        <p:spPr>
          <a:xfrm>
            <a:off x="2895600" y="5229532"/>
            <a:ext cx="2971800" cy="1371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Black Spot</a:t>
            </a:r>
            <a:endParaRPr lang="en-US" sz="4000" dirty="0">
              <a:solidFill>
                <a:schemeClr val="tx1"/>
              </a:solidFill>
            </a:endParaRPr>
          </a:p>
        </p:txBody>
      </p:sp>
      <p:sp>
        <p:nvSpPr>
          <p:cNvPr id="10" name="Rectangle 9">
            <a:extLst>
              <a:ext uri="{FF2B5EF4-FFF2-40B4-BE49-F238E27FC236}">
                <a16:creationId xmlns:a16="http://schemas.microsoft.com/office/drawing/2014/main" id="{D9A9FE18-BF87-2D99-E5C2-1202B6F9013A}"/>
              </a:ext>
            </a:extLst>
          </p:cNvPr>
          <p:cNvSpPr/>
          <p:nvPr/>
        </p:nvSpPr>
        <p:spPr>
          <a:xfrm>
            <a:off x="7315200" y="5214784"/>
            <a:ext cx="2971800" cy="1371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Downy Mildew</a:t>
            </a:r>
            <a:endParaRPr lang="en-US" sz="3600" dirty="0">
              <a:solidFill>
                <a:schemeClr val="tx1"/>
              </a:solidFill>
            </a:endParaRPr>
          </a:p>
        </p:txBody>
      </p:sp>
      <p:sp>
        <p:nvSpPr>
          <p:cNvPr id="11" name="Rectangle 10">
            <a:extLst>
              <a:ext uri="{FF2B5EF4-FFF2-40B4-BE49-F238E27FC236}">
                <a16:creationId xmlns:a16="http://schemas.microsoft.com/office/drawing/2014/main" id="{B8D5C5FC-4E38-E318-F1EF-AD77B5F056B9}"/>
              </a:ext>
            </a:extLst>
          </p:cNvPr>
          <p:cNvSpPr/>
          <p:nvPr/>
        </p:nvSpPr>
        <p:spPr>
          <a:xfrm>
            <a:off x="11353800" y="5229532"/>
            <a:ext cx="2971800" cy="1371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Fresh Leaf</a:t>
            </a:r>
            <a:endParaRPr lang="en-US" sz="4000" dirty="0">
              <a:solidFill>
                <a:schemeClr val="tx1"/>
              </a:solidFill>
            </a:endParaRPr>
          </a:p>
        </p:txBody>
      </p:sp>
      <p:cxnSp>
        <p:nvCxnSpPr>
          <p:cNvPr id="13" name="Straight Arrow Connector 12">
            <a:extLst>
              <a:ext uri="{FF2B5EF4-FFF2-40B4-BE49-F238E27FC236}">
                <a16:creationId xmlns:a16="http://schemas.microsoft.com/office/drawing/2014/main" id="{6EB44726-0765-053D-B1A0-BE685A87940A}"/>
              </a:ext>
            </a:extLst>
          </p:cNvPr>
          <p:cNvCxnSpPr>
            <a:cxnSpLocks/>
            <a:stCxn id="4" idx="2"/>
          </p:cNvCxnSpPr>
          <p:nvPr/>
        </p:nvCxnSpPr>
        <p:spPr>
          <a:xfrm>
            <a:off x="8801100" y="3390900"/>
            <a:ext cx="0" cy="1752600"/>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FFC2EB6-6668-F1CB-2FA6-B4924F101E9E}"/>
              </a:ext>
            </a:extLst>
          </p:cNvPr>
          <p:cNvCxnSpPr/>
          <p:nvPr/>
        </p:nvCxnSpPr>
        <p:spPr>
          <a:xfrm>
            <a:off x="10210800" y="3390900"/>
            <a:ext cx="2514600" cy="1752600"/>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17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48FC-65A6-1146-9A33-4061347AB822}"/>
              </a:ext>
            </a:extLst>
          </p:cNvPr>
          <p:cNvSpPr>
            <a:spLocks noGrp="1"/>
          </p:cNvSpPr>
          <p:nvPr>
            <p:ph type="ctrTitle"/>
          </p:nvPr>
        </p:nvSpPr>
        <p:spPr>
          <a:xfrm>
            <a:off x="152400" y="266701"/>
            <a:ext cx="17449800" cy="1523999"/>
          </a:xfrm>
        </p:spPr>
        <p:txBody>
          <a:bodyPr>
            <a:normAutofit/>
          </a:bodyPr>
          <a:lstStyle/>
          <a:p>
            <a:pPr algn="l"/>
            <a:r>
              <a:rPr lang="en-US" sz="6000" b="1" dirty="0">
                <a:solidFill>
                  <a:schemeClr val="accent6"/>
                </a:solidFill>
              </a:rPr>
              <a:t>Fresh Leaf,  Black Spot,  Downy Mildew Visuals:</a:t>
            </a:r>
          </a:p>
        </p:txBody>
      </p:sp>
      <p:sp>
        <p:nvSpPr>
          <p:cNvPr id="3" name="Subtitle 2">
            <a:extLst>
              <a:ext uri="{FF2B5EF4-FFF2-40B4-BE49-F238E27FC236}">
                <a16:creationId xmlns:a16="http://schemas.microsoft.com/office/drawing/2014/main" id="{FE1F9CCC-B9FF-D30A-68C5-BE9B749014B6}"/>
              </a:ext>
            </a:extLst>
          </p:cNvPr>
          <p:cNvSpPr>
            <a:spLocks noGrp="1"/>
          </p:cNvSpPr>
          <p:nvPr>
            <p:ph type="subTitle" idx="1"/>
          </p:nvPr>
        </p:nvSpPr>
        <p:spPr>
          <a:xfrm>
            <a:off x="152400" y="1943100"/>
            <a:ext cx="17907000" cy="7924800"/>
          </a:xfrm>
        </p:spPr>
        <p:txBody>
          <a:bodyPr/>
          <a:lstStyle/>
          <a:p>
            <a:endParaRPr lang="en-US" dirty="0"/>
          </a:p>
        </p:txBody>
      </p:sp>
      <p:pic>
        <p:nvPicPr>
          <p:cNvPr id="5" name="Picture 4" descr="A close up of a leaf">
            <a:extLst>
              <a:ext uri="{FF2B5EF4-FFF2-40B4-BE49-F238E27FC236}">
                <a16:creationId xmlns:a16="http://schemas.microsoft.com/office/drawing/2014/main" id="{D48F5505-E1A6-6E5D-A104-1D66C4CF1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47900"/>
            <a:ext cx="5029199" cy="7165151"/>
          </a:xfrm>
          <a:prstGeom prst="rect">
            <a:avLst/>
          </a:prstGeom>
        </p:spPr>
      </p:pic>
      <p:pic>
        <p:nvPicPr>
          <p:cNvPr id="7" name="Picture 6" descr="A close up of a leaf&#10;&#10;Description automatically generated">
            <a:extLst>
              <a:ext uri="{FF2B5EF4-FFF2-40B4-BE49-F238E27FC236}">
                <a16:creationId xmlns:a16="http://schemas.microsoft.com/office/drawing/2014/main" id="{006F9EBD-52ED-768A-7CAB-08EF14B87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247899"/>
            <a:ext cx="6172200" cy="7165151"/>
          </a:xfrm>
          <a:prstGeom prst="rect">
            <a:avLst/>
          </a:prstGeom>
        </p:spPr>
      </p:pic>
      <p:pic>
        <p:nvPicPr>
          <p:cNvPr id="9" name="Picture 8" descr="A close up of a leaf">
            <a:extLst>
              <a:ext uri="{FF2B5EF4-FFF2-40B4-BE49-F238E27FC236}">
                <a16:creationId xmlns:a16="http://schemas.microsoft.com/office/drawing/2014/main" id="{192BA295-F5DD-6413-360D-1E0C9FDE66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0" y="2128851"/>
            <a:ext cx="4648200" cy="7284199"/>
          </a:xfrm>
          <a:prstGeom prst="rect">
            <a:avLst/>
          </a:prstGeom>
        </p:spPr>
      </p:pic>
    </p:spTree>
    <p:extLst>
      <p:ext uri="{BB962C8B-B14F-4D97-AF65-F5344CB8AC3E}">
        <p14:creationId xmlns:p14="http://schemas.microsoft.com/office/powerpoint/2010/main" val="1603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Calibri"/>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557</Words>
  <Application>Microsoft Office PowerPoint</Application>
  <PresentationFormat>Custom</PresentationFormat>
  <Paragraphs>59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Lato</vt:lpstr>
      <vt:lpstr>Times New Roman</vt:lpstr>
      <vt:lpstr>Roboto Bold</vt:lpstr>
      <vt:lpstr>Office Theme</vt:lpstr>
      <vt:lpstr>PowerPoint Presentation</vt:lpstr>
      <vt:lpstr>Introduction</vt:lpstr>
      <vt:lpstr>PowerPoint Presentation</vt:lpstr>
      <vt:lpstr>Project Objectives</vt:lpstr>
      <vt:lpstr>PowerPoint Presentation</vt:lpstr>
      <vt:lpstr>Approach</vt:lpstr>
      <vt:lpstr>PowerPoint Presentation</vt:lpstr>
      <vt:lpstr>DATASET CLASSIFICATION:</vt:lpstr>
      <vt:lpstr>Fresh Leaf,  Black Spot,  Downy Mildew Visuals:</vt:lpstr>
      <vt:lpstr>Graphical Representation of Data:</vt:lpstr>
      <vt:lpstr>Split into Train, Test and Validation</vt:lpstr>
      <vt:lpstr>ResNet50 Model VS VGG16</vt:lpstr>
      <vt:lpstr> Output: ResNet50 VS VGG16</vt:lpstr>
      <vt:lpstr>Predicted Output: ResNet50 VS VGG16</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dc:title>
  <dc:creator>MCDavuluri</dc:creator>
  <cp:lastModifiedBy>Tasnia Sharmin</cp:lastModifiedBy>
  <cp:revision>19</cp:revision>
  <dcterms:created xsi:type="dcterms:W3CDTF">2006-08-16T00:00:00Z</dcterms:created>
  <dcterms:modified xsi:type="dcterms:W3CDTF">2024-04-29T02:15:05Z</dcterms:modified>
  <dc:identifier>DAF_96EUzkU</dc:identifier>
</cp:coreProperties>
</file>